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handoutMasterIdLst>
    <p:handoutMasterId r:id="rId32"/>
  </p:handoutMasterIdLst>
  <p:sldIdLst>
    <p:sldId id="865" r:id="rId2"/>
    <p:sldId id="834" r:id="rId3"/>
    <p:sldId id="835" r:id="rId4"/>
    <p:sldId id="836" r:id="rId5"/>
    <p:sldId id="837" r:id="rId6"/>
    <p:sldId id="859" r:id="rId7"/>
    <p:sldId id="853" r:id="rId8"/>
    <p:sldId id="862" r:id="rId9"/>
    <p:sldId id="861" r:id="rId10"/>
    <p:sldId id="852" r:id="rId11"/>
    <p:sldId id="846" r:id="rId12"/>
    <p:sldId id="860" r:id="rId13"/>
    <p:sldId id="858" r:id="rId14"/>
    <p:sldId id="843" r:id="rId15"/>
    <p:sldId id="847" r:id="rId16"/>
    <p:sldId id="848" r:id="rId17"/>
    <p:sldId id="838" r:id="rId18"/>
    <p:sldId id="840" r:id="rId19"/>
    <p:sldId id="841" r:id="rId20"/>
    <p:sldId id="850" r:id="rId21"/>
    <p:sldId id="856" r:id="rId22"/>
    <p:sldId id="839" r:id="rId23"/>
    <p:sldId id="790" r:id="rId24"/>
    <p:sldId id="791" r:id="rId25"/>
    <p:sldId id="866" r:id="rId26"/>
    <p:sldId id="867" r:id="rId27"/>
    <p:sldId id="868" r:id="rId28"/>
    <p:sldId id="869" r:id="rId29"/>
    <p:sldId id="716" r:id="rId3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CC3300"/>
    <a:srgbClr val="FF0000"/>
    <a:srgbClr val="0066CC"/>
    <a:srgbClr val="FFFF66"/>
    <a:srgbClr val="EAEAEA"/>
    <a:srgbClr val="33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30" autoAdjust="0"/>
    <p:restoredTop sz="83880" autoAdjust="0"/>
  </p:normalViewPr>
  <p:slideViewPr>
    <p:cSldViewPr>
      <p:cViewPr>
        <p:scale>
          <a:sx n="65" d="100"/>
          <a:sy n="65" d="100"/>
        </p:scale>
        <p:origin x="-1479" y="-372"/>
      </p:cViewPr>
      <p:guideLst>
        <p:guide orient="horz" pos="2160"/>
        <p:guide pos="2880"/>
      </p:guideLst>
    </p:cSldViewPr>
  </p:slideViewPr>
  <p:outlineViewPr>
    <p:cViewPr>
      <p:scale>
        <a:sx n="33" d="100"/>
        <a:sy n="33" d="100"/>
      </p:scale>
      <p:origin x="0" y="1004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2020/12/9</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7.jpg"/>
          <p:cNvPicPr>
            <a:picLocks noChangeAspect="1"/>
          </p:cNvPicPr>
          <p:nvPr/>
        </p:nvPicPr>
        <p:blipFill>
          <a:blip r:embed="rId2" cstate="print"/>
          <a:stretch>
            <a:fillRect/>
          </a:stretch>
        </p:blipFill>
        <p:spPr>
          <a:xfrm>
            <a:off x="0" y="0"/>
            <a:ext cx="9468544" cy="6858000"/>
          </a:xfrm>
          <a:prstGeom prst="rect">
            <a:avLst/>
          </a:prstGeom>
        </p:spPr>
      </p:pic>
      <p:sp>
        <p:nvSpPr>
          <p:cNvPr id="5" name="TextBox 4"/>
          <p:cNvSpPr txBox="1"/>
          <p:nvPr/>
        </p:nvSpPr>
        <p:spPr>
          <a:xfrm>
            <a:off x="6081841" y="520224"/>
            <a:ext cx="2954655" cy="892552"/>
          </a:xfrm>
          <a:prstGeom prst="rect">
            <a:avLst/>
          </a:prstGeom>
          <a:noFill/>
        </p:spPr>
        <p:txBody>
          <a:bodyPr wrap="square" rtlCol="0">
            <a:spAutoFit/>
          </a:bodyPr>
          <a:lstStyle/>
          <a:p>
            <a:pPr algn="ctr"/>
            <a:r>
              <a:rPr lang="en-US" altLang="zh-CN" sz="2800" b="1" dirty="0" smtClean="0">
                <a:solidFill>
                  <a:schemeClr val="bg1"/>
                </a:solidFill>
                <a:latin typeface="黑体" pitchFamily="49" charset="-122"/>
                <a:ea typeface="黑体" pitchFamily="49" charset="-122"/>
              </a:rPr>
              <a:t>2020    </a:t>
            </a:r>
            <a:r>
              <a:rPr lang="zh-CN" altLang="en-US" sz="2800" b="1" dirty="0" smtClean="0">
                <a:solidFill>
                  <a:schemeClr val="bg1"/>
                </a:solidFill>
                <a:latin typeface="黑体" pitchFamily="49" charset="-122"/>
                <a:ea typeface="黑体" pitchFamily="49" charset="-122"/>
              </a:rPr>
              <a:t>苏州 </a:t>
            </a:r>
            <a:endParaRPr lang="en-US" altLang="zh-CN" sz="2800" b="1" dirty="0" smtClean="0">
              <a:solidFill>
                <a:schemeClr val="bg1"/>
              </a:solidFill>
              <a:latin typeface="黑体" pitchFamily="49" charset="-122"/>
              <a:ea typeface="黑体" pitchFamily="49" charset="-122"/>
            </a:endParaRPr>
          </a:p>
          <a:p>
            <a:r>
              <a:rPr lang="zh-CN" altLang="en-US" sz="2400" b="1" dirty="0" smtClean="0">
                <a:solidFill>
                  <a:srgbClr val="FFFF00"/>
                </a:solidFill>
                <a:latin typeface="黑体" pitchFamily="49" charset="-122"/>
                <a:ea typeface="黑体" pitchFamily="49" charset="-122"/>
              </a:rPr>
              <a:t>“三教”改革研讨会</a:t>
            </a:r>
            <a:endParaRPr lang="zh-CN" altLang="en-US" sz="2400" b="1" dirty="0">
              <a:solidFill>
                <a:srgbClr val="FFFF00"/>
              </a:solidFill>
              <a:latin typeface="黑体" pitchFamily="49" charset="-122"/>
              <a:ea typeface="黑体" pitchFamily="49" charset="-122"/>
            </a:endParaRPr>
          </a:p>
        </p:txBody>
      </p:sp>
      <p:sp>
        <p:nvSpPr>
          <p:cNvPr id="8" name="矩形 7"/>
          <p:cNvSpPr/>
          <p:nvPr/>
        </p:nvSpPr>
        <p:spPr>
          <a:xfrm>
            <a:off x="1043608" y="2996952"/>
            <a:ext cx="2376264" cy="2880320"/>
          </a:xfrm>
          <a:prstGeom prst="rect">
            <a:avLst/>
          </a:prstGeom>
          <a:solidFill>
            <a:srgbClr val="FFC000"/>
          </a:solid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779912" y="2564904"/>
            <a:ext cx="4824536" cy="576064"/>
          </a:xfrm>
          <a:prstGeom prst="rect">
            <a:avLst/>
          </a:prstGeom>
          <a:solidFill>
            <a:srgbClr val="0E81D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solidFill>
                  <a:schemeClr val="bg1"/>
                </a:solidFill>
                <a:latin typeface="黑体" pitchFamily="49" charset="-122"/>
                <a:ea typeface="黑体" pitchFamily="49" charset="-122"/>
              </a:rPr>
              <a:t>浅谈大数据</a:t>
            </a:r>
          </a:p>
        </p:txBody>
      </p:sp>
      <p:sp>
        <p:nvSpPr>
          <p:cNvPr id="10" name="矩形 9"/>
          <p:cNvSpPr/>
          <p:nvPr/>
        </p:nvSpPr>
        <p:spPr>
          <a:xfrm>
            <a:off x="3923928" y="3441774"/>
            <a:ext cx="3744416" cy="74764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0" normalizeH="0" baseline="0" noProof="0" dirty="0" smtClean="0">
                <a:ln>
                  <a:noFill/>
                </a:ln>
                <a:solidFill>
                  <a:prstClr val="white"/>
                </a:solidFill>
                <a:effectLst/>
                <a:uLnTx/>
                <a:uFillTx/>
                <a:latin typeface="等线" panose="020F0502020204030204"/>
                <a:ea typeface="宋体" pitchFamily="2" charset="-122"/>
                <a:cs typeface="+mn-cs"/>
              </a:rPr>
              <a:t>嘉宾</a:t>
            </a:r>
            <a:r>
              <a:rPr kumimoji="0" lang="zh-CN" altLang="en-US" sz="1800" b="1" i="0" u="none" strike="noStrike" kern="1200" cap="none" spc="0" normalizeH="0" baseline="0" noProof="0" dirty="0" smtClean="0">
                <a:ln>
                  <a:noFill/>
                </a:ln>
                <a:solidFill>
                  <a:prstClr val="white"/>
                </a:solidFill>
                <a:effectLst/>
                <a:uLnTx/>
                <a:uFillTx/>
                <a:latin typeface="等线" panose="020F0502020204030204"/>
                <a:ea typeface="宋体" pitchFamily="2" charset="-122"/>
                <a:cs typeface="+mn-cs"/>
              </a:rPr>
              <a:t>：</a:t>
            </a:r>
            <a:r>
              <a:rPr lang="zh-CN" altLang="en-US" sz="3200" b="1" dirty="0" smtClean="0">
                <a:solidFill>
                  <a:prstClr val="white"/>
                </a:solidFill>
                <a:latin typeface="等线" panose="020F0502020204030204"/>
                <a:ea typeface="宋体" pitchFamily="2" charset="-122"/>
              </a:rPr>
              <a:t>马 </a:t>
            </a:r>
            <a:r>
              <a:rPr lang="zh-CN" altLang="en-US" sz="3200" b="1" dirty="0" smtClean="0">
                <a:solidFill>
                  <a:prstClr val="white"/>
                </a:solidFill>
                <a:latin typeface="等线" panose="020F0502020204030204"/>
                <a:ea typeface="宋体" pitchFamily="2" charset="-122"/>
              </a:rPr>
              <a:t> 帅</a:t>
            </a:r>
            <a:endParaRPr lang="en-US" altLang="zh-CN" sz="3200" b="1" dirty="0">
              <a:solidFill>
                <a:prstClr val="white"/>
              </a:solidFill>
              <a:latin typeface="等线" panose="020F0502020204030204"/>
              <a:ea typeface="宋体" pitchFamily="2" charset="-122"/>
            </a:endParaRPr>
          </a:p>
        </p:txBody>
      </p:sp>
      <p:sp>
        <p:nvSpPr>
          <p:cNvPr id="11" name="矩形 10"/>
          <p:cNvSpPr/>
          <p:nvPr/>
        </p:nvSpPr>
        <p:spPr>
          <a:xfrm>
            <a:off x="3923928" y="4276253"/>
            <a:ext cx="5040560" cy="1384995"/>
          </a:xfrm>
          <a:prstGeom prst="rect">
            <a:avLst/>
          </a:prstGeom>
        </p:spPr>
        <p:txBody>
          <a:bodyPr wrap="square">
            <a:spAutoFit/>
          </a:bodyPr>
          <a:lstStyle/>
          <a:p>
            <a:pPr lvl="0">
              <a:lnSpc>
                <a:spcPct val="150000"/>
              </a:lnSpc>
              <a:defRPr/>
            </a:pPr>
            <a:r>
              <a:rPr lang="zh-CN" altLang="en-US" sz="2800" b="1" dirty="0" smtClean="0">
                <a:solidFill>
                  <a:schemeClr val="bg1"/>
                </a:solidFill>
                <a:latin typeface="微软雅黑" panose="020B0503020204020204" pitchFamily="34" charset="-122"/>
                <a:ea typeface="微软雅黑" panose="020B0503020204020204" pitchFamily="34" charset="-122"/>
              </a:rPr>
              <a:t>北京航空航天大学 </a:t>
            </a:r>
            <a:endParaRPr lang="en-US" altLang="zh-CN" sz="2800" b="1" dirty="0" smtClean="0">
              <a:solidFill>
                <a:schemeClr val="bg1"/>
              </a:solidFill>
              <a:latin typeface="微软雅黑" panose="020B0503020204020204" pitchFamily="34" charset="-122"/>
              <a:ea typeface="微软雅黑" panose="020B0503020204020204" pitchFamily="34" charset="-122"/>
            </a:endParaRPr>
          </a:p>
          <a:p>
            <a:pPr lvl="0">
              <a:lnSpc>
                <a:spcPct val="150000"/>
              </a:lnSpc>
              <a:defRPr/>
            </a:pPr>
            <a:r>
              <a:rPr lang="zh-CN" altLang="en-US" sz="2800" b="1" dirty="0" smtClean="0">
                <a:solidFill>
                  <a:schemeClr val="bg1"/>
                </a:solidFill>
                <a:latin typeface="微软雅黑" panose="020B0503020204020204" pitchFamily="34" charset="-122"/>
                <a:ea typeface="微软雅黑" panose="020B0503020204020204" pitchFamily="34" charset="-122"/>
              </a:rPr>
              <a:t>计算机学院</a:t>
            </a:r>
            <a:r>
              <a:rPr lang="en-US" altLang="zh-CN" sz="2800" b="1" dirty="0" smtClean="0">
                <a:solidFill>
                  <a:schemeClr val="bg1"/>
                </a:solidFill>
                <a:latin typeface="微软雅黑" panose="020B0503020204020204" pitchFamily="34" charset="-122"/>
                <a:ea typeface="微软雅黑" panose="020B0503020204020204" pitchFamily="34" charset="-122"/>
              </a:rPr>
              <a:t>  </a:t>
            </a:r>
            <a:r>
              <a:rPr lang="zh-CN" altLang="en-US" sz="2800" b="1" dirty="0" smtClean="0">
                <a:solidFill>
                  <a:schemeClr val="bg1"/>
                </a:solidFill>
                <a:latin typeface="微软雅黑" panose="020B0503020204020204" pitchFamily="34" charset="-122"/>
                <a:ea typeface="微软雅黑" panose="020B0503020204020204" pitchFamily="34" charset="-122"/>
              </a:rPr>
              <a:t>国家杰青</a:t>
            </a:r>
            <a:r>
              <a:rPr lang="en-US" altLang="zh-CN" sz="2800" b="1" dirty="0" smtClean="0">
                <a:solidFill>
                  <a:schemeClr val="bg1"/>
                </a:solidFill>
                <a:latin typeface="微软雅黑" panose="020B0503020204020204" pitchFamily="34" charset="-122"/>
                <a:ea typeface="微软雅黑" panose="020B0503020204020204" pitchFamily="34" charset="-122"/>
              </a:rPr>
              <a:t>/</a:t>
            </a:r>
            <a:r>
              <a:rPr lang="zh-CN" altLang="en-US" sz="2800" b="1" dirty="0" smtClean="0">
                <a:solidFill>
                  <a:schemeClr val="bg1"/>
                </a:solidFill>
                <a:latin typeface="微软雅黑" panose="020B0503020204020204" pitchFamily="34" charset="-122"/>
                <a:ea typeface="微软雅黑" panose="020B0503020204020204" pitchFamily="34" charset="-122"/>
              </a:rPr>
              <a:t>教授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308304" y="188640"/>
            <a:ext cx="533992" cy="789122"/>
          </a:xfrm>
          <a:prstGeom prst="rect">
            <a:avLst/>
          </a:prstGeom>
        </p:spPr>
      </p:pic>
      <p:pic>
        <p:nvPicPr>
          <p:cNvPr id="13" name="Picture 2" descr="http://www.ccf.org.cn/resources/1190201776262/adl/12012-10-22-11_00_39.jpg"/>
          <p:cNvPicPr>
            <a:picLocks noChangeAspect="1" noChangeArrowheads="1"/>
          </p:cNvPicPr>
          <p:nvPr/>
        </p:nvPicPr>
        <p:blipFill>
          <a:blip r:embed="rId4" cstate="print"/>
          <a:srcRect/>
          <a:stretch>
            <a:fillRect/>
          </a:stretch>
        </p:blipFill>
        <p:spPr bwMode="auto">
          <a:xfrm>
            <a:off x="1000100" y="2928934"/>
            <a:ext cx="2428892" cy="298610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10" name="内容占位符 2"/>
          <p:cNvSpPr>
            <a:spLocks noGrp="1"/>
          </p:cNvSpPr>
          <p:nvPr>
            <p:ph idx="1"/>
          </p:nvPr>
        </p:nvSpPr>
        <p:spPr>
          <a:xfrm>
            <a:off x="285720" y="928670"/>
            <a:ext cx="8501122" cy="2286016"/>
          </a:xfrm>
          <a:solidFill>
            <a:schemeClr val="accent1"/>
          </a:solidFill>
          <a:ln>
            <a:solidFill>
              <a:schemeClr val="accent1">
                <a:shade val="50000"/>
              </a:schemeClr>
            </a:solidFill>
          </a:ln>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zh-CN" altLang="en-US" sz="2400" dirty="0" smtClean="0">
                <a:solidFill>
                  <a:srgbClr val="FF0000"/>
                </a:solidFill>
              </a:rPr>
              <a:t>确保美国在研发领域继续发挥领导作用；通过研发来提高美国和世界解决紧迫社会和环境问题的能力</a:t>
            </a:r>
            <a:r>
              <a:rPr lang="zh-CN" altLang="en-US" sz="2400" dirty="0" smtClean="0"/>
              <a:t>。</a:t>
            </a:r>
            <a:endParaRPr lang="en-US" altLang="zh-CN" sz="2400" dirty="0" smtClean="0"/>
          </a:p>
          <a:p>
            <a:endParaRPr lang="en-US" altLang="zh-CN" sz="2400" dirty="0" smtClean="0">
              <a:ea typeface="黑体" pitchFamily="49" charset="-122"/>
            </a:endParaRPr>
          </a:p>
          <a:p>
            <a:endParaRPr lang="zh-CN" altLang="en-US" sz="2400" dirty="0" smtClean="0">
              <a:ea typeface="黑体" pitchFamily="49" charset="-122"/>
            </a:endParaRPr>
          </a:p>
          <a:p>
            <a:pPr lvl="1"/>
            <a:endParaRPr lang="en-US" altLang="zh-CN" sz="1200" dirty="0" smtClean="0">
              <a:ea typeface="黑体" pitchFamily="49" charset="-122"/>
            </a:endParaRPr>
          </a:p>
        </p:txBody>
      </p:sp>
      <p:sp>
        <p:nvSpPr>
          <p:cNvPr id="11" name="矩形 10"/>
          <p:cNvSpPr/>
          <p:nvPr/>
        </p:nvSpPr>
        <p:spPr>
          <a:xfrm>
            <a:off x="285720" y="3292618"/>
            <a:ext cx="8501122" cy="1200329"/>
          </a:xfrm>
          <a:prstGeom prst="rect">
            <a:avLst/>
          </a:prstGeom>
          <a:ln>
            <a:solidFill>
              <a:schemeClr val="accent1"/>
            </a:solidFill>
          </a:ln>
        </p:spPr>
        <p:txBody>
          <a:bodyPr wrap="square">
            <a:spAutoFit/>
          </a:bodyPr>
          <a:lstStyle/>
          <a:p>
            <a:pPr marL="342900" indent="-342900" eaLnBrk="0" hangingPunct="0">
              <a:spcBef>
                <a:spcPct val="20000"/>
              </a:spcBef>
              <a:buFontTx/>
              <a:buChar char="•"/>
              <a:defRPr/>
            </a:pPr>
            <a:r>
              <a:rPr lang="en-US" altLang="zh-CN" sz="2400" kern="0" dirty="0" smtClean="0">
                <a:latin typeface="Arial Unicode MS" pitchFamily="34" charset="-122"/>
              </a:rPr>
              <a:t>2020</a:t>
            </a:r>
            <a:r>
              <a:rPr lang="zh-CN" altLang="en-US" sz="2400" kern="0" dirty="0" smtClean="0">
                <a:latin typeface="Arial Unicode MS" pitchFamily="34" charset="-122"/>
              </a:rPr>
              <a:t>年</a:t>
            </a:r>
            <a:r>
              <a:rPr lang="en-US" altLang="zh-CN" sz="2400" kern="0" dirty="0" smtClean="0">
                <a:latin typeface="Arial Unicode MS" pitchFamily="34" charset="-122"/>
              </a:rPr>
              <a:t>10</a:t>
            </a:r>
            <a:r>
              <a:rPr lang="zh-CN" altLang="en-US" sz="2400" kern="0" dirty="0" smtClean="0">
                <a:latin typeface="Arial Unicode MS" pitchFamily="34" charset="-122"/>
              </a:rPr>
              <a:t>月</a:t>
            </a:r>
            <a:r>
              <a:rPr lang="en-US" altLang="zh-CN" sz="2400" kern="0" dirty="0" smtClean="0">
                <a:latin typeface="Arial Unicode MS" pitchFamily="34" charset="-122"/>
              </a:rPr>
              <a:t>8</a:t>
            </a:r>
            <a:r>
              <a:rPr lang="zh-CN" altLang="en-US" sz="2400" kern="0" dirty="0" smtClean="0">
                <a:latin typeface="Arial Unicode MS" pitchFamily="34" charset="-122"/>
              </a:rPr>
              <a:t>日，</a:t>
            </a:r>
            <a:r>
              <a:rPr lang="zh-CN" altLang="en-US" sz="2400" kern="0" dirty="0" smtClean="0">
                <a:latin typeface="Arial Unicode MS" pitchFamily="34" charset="-122"/>
                <a:ea typeface="+mn-ea"/>
              </a:rPr>
              <a:t>美国国防部</a:t>
            </a:r>
            <a:r>
              <a:rPr lang="en-US" altLang="zh-CN" sz="2400" kern="0" dirty="0" err="1" smtClean="0">
                <a:solidFill>
                  <a:srgbClr val="FF0000"/>
                </a:solidFill>
                <a:latin typeface="Arial Unicode MS" pitchFamily="34" charset="-122"/>
                <a:ea typeface="+mn-ea"/>
              </a:rPr>
              <a:t>DoD</a:t>
            </a:r>
            <a:r>
              <a:rPr lang="zh-CN" altLang="en-US" sz="2400" kern="0" dirty="0" smtClean="0">
                <a:latin typeface="Arial Unicode MS" pitchFamily="34" charset="-122"/>
                <a:ea typeface="+mn-ea"/>
              </a:rPr>
              <a:t>发布了首部</a:t>
            </a:r>
            <a:r>
              <a:rPr lang="en-US" altLang="zh-CN" sz="2400" kern="0" dirty="0" smtClean="0">
                <a:latin typeface="Arial Unicode MS" pitchFamily="34" charset="-122"/>
                <a:ea typeface="+mn-ea"/>
              </a:rPr>
              <a:t>《</a:t>
            </a:r>
            <a:r>
              <a:rPr lang="zh-CN" altLang="en-US" sz="2400" kern="0" dirty="0" smtClean="0">
                <a:latin typeface="Arial Unicode MS" pitchFamily="34" charset="-122"/>
                <a:ea typeface="+mn-ea"/>
              </a:rPr>
              <a:t>数据战略</a:t>
            </a:r>
            <a:r>
              <a:rPr lang="en-US" altLang="zh-CN" sz="2400" kern="0" dirty="0" smtClean="0">
                <a:latin typeface="Arial Unicode MS" pitchFamily="34" charset="-122"/>
                <a:ea typeface="+mn-ea"/>
              </a:rPr>
              <a:t>》</a:t>
            </a:r>
            <a:r>
              <a:rPr lang="zh-CN" altLang="en-US" sz="2400" kern="0" dirty="0" smtClean="0">
                <a:latin typeface="Arial Unicode MS" pitchFamily="34" charset="-122"/>
                <a:ea typeface="+mn-ea"/>
              </a:rPr>
              <a:t>，概述了打造“</a:t>
            </a:r>
            <a:r>
              <a:rPr lang="zh-CN" altLang="en-US" sz="2400" kern="0" dirty="0" smtClean="0">
                <a:solidFill>
                  <a:srgbClr val="FF0000"/>
                </a:solidFill>
                <a:latin typeface="Arial Unicode MS" pitchFamily="34" charset="-122"/>
                <a:ea typeface="+mn-ea"/>
              </a:rPr>
              <a:t>以数据为中心</a:t>
            </a:r>
            <a:r>
              <a:rPr lang="zh-CN" altLang="en-US" sz="2400" kern="0" dirty="0" smtClean="0">
                <a:latin typeface="Arial Unicode MS" pitchFamily="34" charset="-122"/>
                <a:ea typeface="+mn-ea"/>
              </a:rPr>
              <a:t>” 所需的八项指导原则，四个基本能力和七大目标。</a:t>
            </a:r>
          </a:p>
        </p:txBody>
      </p:sp>
      <p:pic>
        <p:nvPicPr>
          <p:cNvPr id="12" name="Picture 4" descr="大数据"/>
          <p:cNvPicPr>
            <a:picLocks noChangeAspect="1" noChangeArrowheads="1"/>
          </p:cNvPicPr>
          <p:nvPr/>
        </p:nvPicPr>
        <p:blipFill>
          <a:blip r:embed="rId2" cstate="print"/>
          <a:srcRect/>
          <a:stretch>
            <a:fillRect/>
          </a:stretch>
        </p:blipFill>
        <p:spPr bwMode="auto">
          <a:xfrm>
            <a:off x="5072066" y="4429132"/>
            <a:ext cx="2071702" cy="2428892"/>
          </a:xfrm>
          <a:prstGeom prst="rect">
            <a:avLst/>
          </a:prstGeom>
          <a:noFill/>
        </p:spPr>
      </p:pic>
      <p:grpSp>
        <p:nvGrpSpPr>
          <p:cNvPr id="13" name="组合 12"/>
          <p:cNvGrpSpPr/>
          <p:nvPr/>
        </p:nvGrpSpPr>
        <p:grpSpPr>
          <a:xfrm>
            <a:off x="-142908" y="4429132"/>
            <a:ext cx="9358378" cy="2428892"/>
            <a:chOff x="-214346" y="5072074"/>
            <a:chExt cx="9358378" cy="1785950"/>
          </a:xfrm>
        </p:grpSpPr>
        <p:pic>
          <p:nvPicPr>
            <p:cNvPr id="14" name="Picture 2" descr="战略计划"/>
            <p:cNvPicPr>
              <a:picLocks noChangeAspect="1" noChangeArrowheads="1"/>
            </p:cNvPicPr>
            <p:nvPr/>
          </p:nvPicPr>
          <p:blipFill>
            <a:blip r:embed="rId3"/>
            <a:srcRect/>
            <a:stretch>
              <a:fillRect/>
            </a:stretch>
          </p:blipFill>
          <p:spPr bwMode="auto">
            <a:xfrm>
              <a:off x="-214346" y="5072094"/>
              <a:ext cx="5267325" cy="1785930"/>
            </a:xfrm>
            <a:prstGeom prst="rect">
              <a:avLst/>
            </a:prstGeom>
            <a:noFill/>
          </p:spPr>
        </p:pic>
        <p:pic>
          <p:nvPicPr>
            <p:cNvPr id="15" name="Picture 5" descr="https://mmbiz.qpic.cn/mmbiz_png/QmbJGbR2j6wYMgynCmQlsiabokePqMho8UBda1KNfHNDIlTe1CI6W6355fY8dD3w2Y4aJicKz0jvLgzP70pJ1bQQ/640?wx_fmt=png&amp;tp=webp&amp;wxfrom=5&amp;wx_lazy=1&amp;wx_co=1"/>
            <p:cNvPicPr>
              <a:picLocks noChangeAspect="1" noChangeArrowheads="1"/>
            </p:cNvPicPr>
            <p:nvPr/>
          </p:nvPicPr>
          <p:blipFill>
            <a:blip r:embed="rId4"/>
            <a:srcRect/>
            <a:stretch>
              <a:fillRect/>
            </a:stretch>
          </p:blipFill>
          <p:spPr bwMode="auto">
            <a:xfrm>
              <a:off x="7143768" y="5072074"/>
              <a:ext cx="2000264" cy="1785926"/>
            </a:xfrm>
            <a:prstGeom prst="rect">
              <a:avLst/>
            </a:prstGeom>
            <a:noFill/>
          </p:spPr>
        </p:pic>
        <p:pic>
          <p:nvPicPr>
            <p:cNvPr id="16" name="Picture 3"/>
            <p:cNvPicPr>
              <a:picLocks noChangeAspect="1" noChangeArrowheads="1"/>
            </p:cNvPicPr>
            <p:nvPr/>
          </p:nvPicPr>
          <p:blipFill>
            <a:blip r:embed="rId5" cstate="print"/>
            <a:srcRect/>
            <a:stretch>
              <a:fillRect/>
            </a:stretch>
          </p:blipFill>
          <p:spPr bwMode="auto">
            <a:xfrm>
              <a:off x="7858148" y="5926949"/>
              <a:ext cx="1214446" cy="931075"/>
            </a:xfrm>
            <a:prstGeom prst="rect">
              <a:avLst/>
            </a:prstGeom>
            <a:solidFill>
              <a:schemeClr val="accent1">
                <a:alpha val="0"/>
              </a:schemeClr>
            </a:solidFill>
            <a:ln w="9525">
              <a:noFill/>
              <a:miter lim="800000"/>
              <a:headEnd/>
              <a:tailEnd/>
            </a:ln>
            <a:effec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 calcmode="lin" valueType="num">
                                      <p:cBhvr additive="base">
                                        <p:cTn id="7"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0">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 calcmode="lin" valueType="num">
                                      <p:cBhvr additive="base">
                                        <p:cTn id="11"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 calcmode="lin" valueType="num">
                                      <p:cBhvr additive="base">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1" nodeType="withEffect">
                                  <p:stCondLst>
                                    <p:cond delay="0"/>
                                  </p:stCondLst>
                                  <p:childTnLst>
                                    <p:set>
                                      <p:cBhvr>
                                        <p:cTn id="22" dur="1" fill="hold">
                                          <p:stCondLst>
                                            <p:cond delay="0"/>
                                          </p:stCondLst>
                                        </p:cTn>
                                        <p:tgtEl>
                                          <p:spTgt spid="10">
                                            <p:bg/>
                                          </p:spTgt>
                                        </p:tgtEl>
                                        <p:attrNameLst>
                                          <p:attrName>style.visibility</p:attrName>
                                        </p:attrNameLst>
                                      </p:cBhvr>
                                      <p:to>
                                        <p:strVal val="visible"/>
                                      </p:to>
                                    </p:set>
                                    <p:anim calcmode="lin" valueType="num">
                                      <p:cBhvr additive="base">
                                        <p:cTn id="23"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bg/>
                                          </p:spTgt>
                                        </p:tgtEl>
                                        <p:attrNameLst>
                                          <p:attrName>ppt_y</p:attrName>
                                        </p:attrNameLst>
                                      </p:cBhvr>
                                      <p:tavLst>
                                        <p:tav tm="0">
                                          <p:val>
                                            <p:strVal val="1+#ppt_h/2"/>
                                          </p:val>
                                        </p:tav>
                                        <p:tav tm="100000">
                                          <p:val>
                                            <p:strVal val="#ppt_y"/>
                                          </p:val>
                                        </p:tav>
                                      </p:tavLst>
                                    </p:anim>
                                  </p:childTnLst>
                                </p:cTn>
                              </p:par>
                              <p:par>
                                <p:cTn id="25" presetID="2" presetClass="entr" presetSubtype="4" fill="hold" grpId="1" nodeType="with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 calcmode="lin" valueType="num">
                                      <p:cBhvr additive="base">
                                        <p:cTn id="2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1" nodeType="withEffect">
                                  <p:stCondLst>
                                    <p:cond delay="0"/>
                                  </p:stCondLst>
                                  <p:childTnLst>
                                    <p:set>
                                      <p:cBhvr>
                                        <p:cTn id="30" dur="1" fill="hold">
                                          <p:stCondLst>
                                            <p:cond delay="0"/>
                                          </p:stCondLst>
                                        </p:cTn>
                                        <p:tgtEl>
                                          <p:spTgt spid="10">
                                            <p:txEl>
                                              <p:pRg st="1" end="1"/>
                                            </p:txEl>
                                          </p:spTgt>
                                        </p:tgtEl>
                                        <p:attrNameLst>
                                          <p:attrName>style.visibility</p:attrName>
                                        </p:attrNameLst>
                                      </p:cBhvr>
                                      <p:to>
                                        <p:strVal val="visible"/>
                                      </p:to>
                                    </p:set>
                                    <p:anim calcmode="lin" valueType="num">
                                      <p:cBhvr additive="base">
                                        <p:cTn id="3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1" end="1"/>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1"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P spid="10" grpId="1" build="p" animBg="1"/>
      <p:bldP spid="11" grpId="0" animBg="1"/>
      <p:bldP spid="11"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20</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3709298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dirty="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642910" y="2857496"/>
            <a:ext cx="7786742" cy="1571636"/>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dirty="0" smtClean="0">
                <a:ln>
                  <a:noFill/>
                </a:ln>
                <a:solidFill>
                  <a:schemeClr val="tx2"/>
                </a:solidFill>
                <a:effectLst/>
                <a:uLnTx/>
                <a:uFillTx/>
                <a:latin typeface="+mj-lt"/>
                <a:ea typeface="+mj-ea"/>
                <a:cs typeface="+mj-cs"/>
              </a:rPr>
              <a:t>研究生课程</a:t>
            </a:r>
            <a:endParaRPr kumimoji="0" lang="en-US" altLang="zh-CN" sz="4400" b="1" i="0" u="none" strike="noStrike" kern="0" cap="none" spc="0" normalizeH="0" baseline="0" noProof="0" dirty="0" smtClean="0">
              <a:ln>
                <a:noFill/>
              </a:ln>
              <a:solidFill>
                <a:schemeClr val="tx2"/>
              </a:solidFill>
              <a:effectLst/>
              <a:uLnTx/>
              <a:uFillTx/>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dirty="0" smtClean="0">
                <a:ln>
                  <a:noFill/>
                </a:ln>
                <a:solidFill>
                  <a:schemeClr val="tx2"/>
                </a:solidFill>
                <a:effectLst/>
                <a:uLnTx/>
                <a:uFillTx/>
                <a:latin typeface="+mj-lt"/>
                <a:ea typeface="+mj-ea"/>
                <a:cs typeface="+mj-cs"/>
              </a:rPr>
              <a:t>大数据处理前沿技术</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zh-CN" sz="3600" b="1" kern="1200" dirty="0">
                <a:solidFill>
                  <a:srgbClr val="000099"/>
                </a:solidFill>
                <a:latin typeface="Arial Unicode MS" pitchFamily="34" charset="-122"/>
                <a:ea typeface="黑体" pitchFamily="49" charset="-122"/>
                <a:sym typeface="黑体" panose="02010609060101010101" pitchFamily="49" charset="-122"/>
              </a:rPr>
              <a:t>课程的性质、目的和任务</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zh-CN" altLang="en-US" dirty="0"/>
              <a:t>了解国际国家层面的大数据相关的规划</a:t>
            </a:r>
            <a:endParaRPr lang="en-US" altLang="zh-CN" dirty="0"/>
          </a:p>
          <a:p>
            <a:r>
              <a:rPr lang="zh-CN" altLang="en-US" dirty="0"/>
              <a:t>了解大数据处理技术相关前沿的研究</a:t>
            </a:r>
            <a:endParaRPr lang="en-US" altLang="zh-CN" dirty="0"/>
          </a:p>
          <a:p>
            <a:r>
              <a:rPr lang="zh-CN" altLang="en-US" dirty="0"/>
              <a:t>掌握大数据处理的基本理论、方法和技术，大数据处理技术的典型应用</a:t>
            </a:r>
            <a:endParaRPr lang="en-US" altLang="zh-CN" dirty="0"/>
          </a:p>
          <a:p>
            <a:r>
              <a:rPr lang="zh-CN" altLang="en-US" dirty="0"/>
              <a:t>培养大家的科研素养，对学术论文宣读，激发同学发表高水平论文的潜力</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a:solidFill>
                  <a:srgbClr val="000099"/>
                </a:solidFill>
                <a:latin typeface="Arial Unicode MS" pitchFamily="34" charset="-122"/>
                <a:ea typeface="黑体" pitchFamily="49" charset="-122"/>
                <a:sym typeface="黑体" panose="02010609060101010101" pitchFamily="49" charset="-122"/>
              </a:rPr>
              <a:t>课时分配（</a:t>
            </a:r>
            <a:r>
              <a:rPr lang="en-US" altLang="zh-CN" sz="3600" b="1" kern="1200" dirty="0">
                <a:solidFill>
                  <a:srgbClr val="000099"/>
                </a:solidFill>
                <a:latin typeface="Arial Unicode MS" pitchFamily="34" charset="-122"/>
                <a:ea typeface="黑体" pitchFamily="49" charset="-122"/>
                <a:sym typeface="黑体" panose="02010609060101010101" pitchFamily="49" charset="-122"/>
              </a:rPr>
              <a:t>2</a:t>
            </a:r>
            <a:r>
              <a:rPr lang="zh-CN" altLang="zh-CN" sz="3600" b="1" kern="1200" dirty="0">
                <a:solidFill>
                  <a:srgbClr val="000099"/>
                </a:solidFill>
                <a:latin typeface="Arial Unicode MS" pitchFamily="34" charset="-122"/>
                <a:ea typeface="黑体" pitchFamily="49" charset="-122"/>
                <a:sym typeface="黑体" panose="02010609060101010101" pitchFamily="49" charset="-122"/>
              </a:rPr>
              <a:t>学分</a:t>
            </a:r>
            <a:r>
              <a:rPr lang="en-US" altLang="zh-CN" sz="3600" b="1" kern="1200" dirty="0">
                <a:solidFill>
                  <a:srgbClr val="000099"/>
                </a:solidFill>
                <a:latin typeface="Arial Unicode MS" pitchFamily="34" charset="-122"/>
                <a:ea typeface="黑体" pitchFamily="49" charset="-122"/>
                <a:sym typeface="黑体" panose="02010609060101010101" pitchFamily="49" charset="-122"/>
              </a:rPr>
              <a:t>/32</a:t>
            </a:r>
            <a:r>
              <a:rPr lang="zh-CN" altLang="zh-CN" sz="3600" b="1" kern="1200" dirty="0">
                <a:solidFill>
                  <a:srgbClr val="000099"/>
                </a:solidFill>
                <a:latin typeface="Arial Unicode MS" pitchFamily="34" charset="-122"/>
                <a:ea typeface="黑体" pitchFamily="49" charset="-122"/>
                <a:sym typeface="黑体" panose="02010609060101010101" pitchFamily="49" charset="-122"/>
              </a:rPr>
              <a:t>学时</a:t>
            </a:r>
            <a:r>
              <a:rPr lang="zh-CN" altLang="en-US" sz="3600" b="1" kern="1200" dirty="0">
                <a:solidFill>
                  <a:srgbClr val="000099"/>
                </a:solidFill>
                <a:latin typeface="Arial Unicode MS" pitchFamily="34" charset="-122"/>
                <a:ea typeface="黑体" pitchFamily="49" charset="-122"/>
                <a:sym typeface="黑体" panose="02010609060101010101" pitchFamily="49" charset="-122"/>
              </a:rPr>
              <a:t>）</a:t>
            </a:r>
          </a:p>
        </p:txBody>
      </p:sp>
      <p:sp>
        <p:nvSpPr>
          <p:cNvPr id="3" name="内容占位符 2"/>
          <p:cNvSpPr>
            <a:spLocks noGrp="1"/>
          </p:cNvSpPr>
          <p:nvPr>
            <p:ph idx="1"/>
          </p:nvPr>
        </p:nvSpPr>
        <p:spPr/>
        <p:txBody>
          <a:bodyPr/>
          <a:lstStyle/>
          <a:p>
            <a:r>
              <a:rPr lang="zh-CN" altLang="en-US" dirty="0"/>
              <a:t>第一部分（</a:t>
            </a:r>
            <a:r>
              <a:rPr lang="en-US" altLang="zh-CN" dirty="0"/>
              <a:t>14</a:t>
            </a:r>
            <a:r>
              <a:rPr lang="zh-CN" altLang="en-US" dirty="0"/>
              <a:t>学时）</a:t>
            </a:r>
            <a:endParaRPr lang="en-US" altLang="zh-CN" dirty="0"/>
          </a:p>
          <a:p>
            <a:pPr lvl="1"/>
            <a:r>
              <a:rPr lang="zh-CN" altLang="en-US" sz="2200" dirty="0"/>
              <a:t>第</a:t>
            </a:r>
            <a:r>
              <a:rPr lang="zh-CN" altLang="zh-CN" sz="2200" dirty="0"/>
              <a:t>一章</a:t>
            </a:r>
            <a:r>
              <a:rPr lang="en-US" altLang="zh-CN" sz="2200" dirty="0"/>
              <a:t>	</a:t>
            </a:r>
            <a:r>
              <a:rPr lang="zh-CN" altLang="en-US" sz="2200" dirty="0"/>
              <a:t>大数据及其处理技术（</a:t>
            </a:r>
            <a:r>
              <a:rPr lang="en-US" altLang="zh-CN" sz="2200" dirty="0"/>
              <a:t>2</a:t>
            </a:r>
            <a:r>
              <a:rPr lang="zh-CN" altLang="en-US" sz="2200" dirty="0"/>
              <a:t>学时）</a:t>
            </a:r>
            <a:endParaRPr lang="en-US" altLang="zh-CN" sz="2200" dirty="0"/>
          </a:p>
          <a:p>
            <a:pPr lvl="1"/>
            <a:r>
              <a:rPr lang="zh-CN" altLang="zh-CN" sz="2200" dirty="0"/>
              <a:t>第二章</a:t>
            </a:r>
            <a:r>
              <a:rPr lang="en-US" altLang="zh-CN" sz="2200" dirty="0"/>
              <a:t> 	</a:t>
            </a:r>
            <a:r>
              <a:rPr lang="zh-CN" altLang="en-US" sz="2200" dirty="0"/>
              <a:t>大数据自然科学文选（</a:t>
            </a:r>
            <a:r>
              <a:rPr lang="en-US" altLang="zh-CN" sz="2200" dirty="0"/>
              <a:t>2</a:t>
            </a:r>
            <a:r>
              <a:rPr lang="zh-CN" altLang="en-US" sz="2200" dirty="0"/>
              <a:t>学时）</a:t>
            </a:r>
            <a:endParaRPr lang="en-US" altLang="zh-CN" sz="2200" dirty="0"/>
          </a:p>
          <a:p>
            <a:pPr lvl="1"/>
            <a:r>
              <a:rPr lang="zh-CN" altLang="zh-CN" sz="2200" dirty="0"/>
              <a:t>第</a:t>
            </a:r>
            <a:r>
              <a:rPr lang="zh-CN" altLang="en-US" sz="2200" dirty="0"/>
              <a:t>三</a:t>
            </a:r>
            <a:r>
              <a:rPr lang="zh-CN" altLang="zh-CN" sz="2200" dirty="0"/>
              <a:t>章</a:t>
            </a:r>
            <a:r>
              <a:rPr lang="en-US" altLang="zh-CN" sz="2200" dirty="0"/>
              <a:t>	</a:t>
            </a:r>
            <a:r>
              <a:rPr lang="zh-CN" altLang="en-US" sz="2200" dirty="0" smtClean="0"/>
              <a:t>大数据近似计算（</a:t>
            </a:r>
            <a:r>
              <a:rPr lang="en-US" altLang="zh-CN" sz="2200" dirty="0"/>
              <a:t>2</a:t>
            </a:r>
            <a:r>
              <a:rPr lang="zh-CN" altLang="en-US" sz="2200" dirty="0"/>
              <a:t>学时）</a:t>
            </a:r>
            <a:endParaRPr lang="en-US" altLang="zh-CN" sz="2200" dirty="0"/>
          </a:p>
          <a:p>
            <a:pPr lvl="1"/>
            <a:r>
              <a:rPr lang="zh-CN" altLang="zh-CN" sz="2200" dirty="0">
                <a:solidFill>
                  <a:schemeClr val="accent6"/>
                </a:solidFill>
              </a:rPr>
              <a:t>第</a:t>
            </a:r>
            <a:r>
              <a:rPr lang="zh-CN" altLang="en-US" sz="2200" dirty="0">
                <a:solidFill>
                  <a:schemeClr val="accent6"/>
                </a:solidFill>
              </a:rPr>
              <a:t>四</a:t>
            </a:r>
            <a:r>
              <a:rPr lang="zh-CN" altLang="zh-CN" sz="2200" dirty="0">
                <a:solidFill>
                  <a:schemeClr val="accent6"/>
                </a:solidFill>
              </a:rPr>
              <a:t>章</a:t>
            </a:r>
            <a:r>
              <a:rPr lang="en-US" altLang="zh-CN" sz="2200" dirty="0">
                <a:solidFill>
                  <a:schemeClr val="accent6"/>
                </a:solidFill>
              </a:rPr>
              <a:t>	</a:t>
            </a:r>
            <a:r>
              <a:rPr lang="zh-CN" altLang="en-US" sz="2200" dirty="0">
                <a:solidFill>
                  <a:schemeClr val="accent6"/>
                </a:solidFill>
              </a:rPr>
              <a:t>大数据可视化方法（</a:t>
            </a:r>
            <a:r>
              <a:rPr lang="en-US" altLang="zh-CN" sz="2200" dirty="0">
                <a:solidFill>
                  <a:schemeClr val="accent6"/>
                </a:solidFill>
              </a:rPr>
              <a:t>2</a:t>
            </a:r>
            <a:r>
              <a:rPr lang="zh-CN" altLang="en-US" sz="2200" dirty="0">
                <a:solidFill>
                  <a:schemeClr val="accent6"/>
                </a:solidFill>
              </a:rPr>
              <a:t>学时）</a:t>
            </a:r>
            <a:endParaRPr lang="en-US" altLang="zh-CN" sz="2200" dirty="0">
              <a:solidFill>
                <a:schemeClr val="accent6"/>
              </a:solidFill>
            </a:endParaRPr>
          </a:p>
          <a:p>
            <a:pPr lvl="1"/>
            <a:r>
              <a:rPr lang="zh-CN" altLang="zh-CN" sz="2200" dirty="0">
                <a:solidFill>
                  <a:schemeClr val="accent6"/>
                </a:solidFill>
              </a:rPr>
              <a:t>第</a:t>
            </a:r>
            <a:r>
              <a:rPr lang="zh-CN" altLang="en-US" sz="2200" dirty="0">
                <a:solidFill>
                  <a:schemeClr val="accent6"/>
                </a:solidFill>
              </a:rPr>
              <a:t>五</a:t>
            </a:r>
            <a:r>
              <a:rPr lang="zh-CN" altLang="zh-CN" sz="2200" dirty="0">
                <a:solidFill>
                  <a:schemeClr val="accent6"/>
                </a:solidFill>
              </a:rPr>
              <a:t>章</a:t>
            </a:r>
            <a:r>
              <a:rPr lang="en-US" altLang="zh-CN" sz="2200" dirty="0">
                <a:solidFill>
                  <a:schemeClr val="accent6"/>
                </a:solidFill>
              </a:rPr>
              <a:t>  	</a:t>
            </a:r>
            <a:r>
              <a:rPr lang="zh-CN" altLang="en-US" sz="2200" dirty="0">
                <a:solidFill>
                  <a:schemeClr val="accent6"/>
                </a:solidFill>
              </a:rPr>
              <a:t>交互式可视分析（</a:t>
            </a:r>
            <a:r>
              <a:rPr lang="en-US" altLang="zh-CN" sz="2200" dirty="0">
                <a:solidFill>
                  <a:schemeClr val="accent6"/>
                </a:solidFill>
              </a:rPr>
              <a:t>2</a:t>
            </a:r>
            <a:r>
              <a:rPr lang="zh-CN" altLang="en-US" sz="2200" dirty="0">
                <a:solidFill>
                  <a:schemeClr val="accent6"/>
                </a:solidFill>
              </a:rPr>
              <a:t>学时）</a:t>
            </a:r>
            <a:endParaRPr lang="en-US" altLang="zh-CN" sz="2200" dirty="0">
              <a:solidFill>
                <a:schemeClr val="accent6"/>
              </a:solidFill>
            </a:endParaRPr>
          </a:p>
          <a:p>
            <a:pPr lvl="1"/>
            <a:r>
              <a:rPr lang="zh-CN" altLang="zh-CN" sz="2200" dirty="0">
                <a:solidFill>
                  <a:schemeClr val="accent6"/>
                </a:solidFill>
              </a:rPr>
              <a:t>第</a:t>
            </a:r>
            <a:r>
              <a:rPr lang="zh-CN" altLang="en-US" sz="2200" dirty="0">
                <a:solidFill>
                  <a:schemeClr val="accent6"/>
                </a:solidFill>
              </a:rPr>
              <a:t>六</a:t>
            </a:r>
            <a:r>
              <a:rPr lang="zh-CN" altLang="zh-CN" sz="2200" dirty="0">
                <a:solidFill>
                  <a:schemeClr val="accent6"/>
                </a:solidFill>
              </a:rPr>
              <a:t>章</a:t>
            </a:r>
            <a:r>
              <a:rPr lang="en-US" altLang="zh-CN" sz="2200" dirty="0">
                <a:solidFill>
                  <a:schemeClr val="accent6"/>
                </a:solidFill>
              </a:rPr>
              <a:t>  	</a:t>
            </a:r>
            <a:r>
              <a:rPr lang="zh-CN" altLang="en-US" sz="2200" dirty="0">
                <a:solidFill>
                  <a:schemeClr val="accent6"/>
                </a:solidFill>
              </a:rPr>
              <a:t>时空大数据分析（</a:t>
            </a:r>
            <a:r>
              <a:rPr lang="en-US" altLang="zh-CN" sz="2200" dirty="0">
                <a:solidFill>
                  <a:schemeClr val="accent6"/>
                </a:solidFill>
              </a:rPr>
              <a:t>2</a:t>
            </a:r>
            <a:r>
              <a:rPr lang="zh-CN" altLang="en-US" sz="2200" dirty="0">
                <a:solidFill>
                  <a:schemeClr val="accent6"/>
                </a:solidFill>
              </a:rPr>
              <a:t>学时）</a:t>
            </a:r>
            <a:endParaRPr lang="en-US" altLang="zh-CN" sz="2200" dirty="0">
              <a:solidFill>
                <a:schemeClr val="accent6"/>
              </a:solidFill>
            </a:endParaRPr>
          </a:p>
          <a:p>
            <a:pPr lvl="1"/>
            <a:r>
              <a:rPr lang="zh-CN" altLang="zh-CN" sz="2200" dirty="0">
                <a:solidFill>
                  <a:schemeClr val="accent6"/>
                </a:solidFill>
              </a:rPr>
              <a:t>第</a:t>
            </a:r>
            <a:r>
              <a:rPr lang="zh-CN" altLang="en-US" sz="2200" dirty="0">
                <a:solidFill>
                  <a:schemeClr val="accent6"/>
                </a:solidFill>
              </a:rPr>
              <a:t>七</a:t>
            </a:r>
            <a:r>
              <a:rPr lang="zh-CN" altLang="zh-CN" sz="2200" dirty="0">
                <a:solidFill>
                  <a:schemeClr val="accent6"/>
                </a:solidFill>
              </a:rPr>
              <a:t>章</a:t>
            </a:r>
            <a:r>
              <a:rPr lang="en-US" altLang="zh-CN" sz="2200" dirty="0">
                <a:solidFill>
                  <a:schemeClr val="accent6"/>
                </a:solidFill>
              </a:rPr>
              <a:t>	</a:t>
            </a:r>
            <a:r>
              <a:rPr lang="zh-CN" altLang="en-US" sz="2200" dirty="0">
                <a:solidFill>
                  <a:schemeClr val="accent6"/>
                </a:solidFill>
              </a:rPr>
              <a:t>生物大数据分析（</a:t>
            </a:r>
            <a:r>
              <a:rPr lang="en-US" altLang="zh-CN" sz="2200" dirty="0">
                <a:solidFill>
                  <a:schemeClr val="accent6"/>
                </a:solidFill>
              </a:rPr>
              <a:t>2</a:t>
            </a:r>
            <a:r>
              <a:rPr lang="zh-CN" altLang="en-US" sz="2200" dirty="0">
                <a:solidFill>
                  <a:schemeClr val="accent6"/>
                </a:solidFill>
              </a:rPr>
              <a:t>学时）</a:t>
            </a:r>
            <a:endParaRPr lang="en-US" altLang="zh-CN" sz="2200" dirty="0">
              <a:solidFill>
                <a:schemeClr val="accent6"/>
              </a:solidFill>
            </a:endParaRPr>
          </a:p>
          <a:p>
            <a:r>
              <a:rPr lang="zh-CN" altLang="en-US" dirty="0"/>
              <a:t>第二部分（</a:t>
            </a:r>
            <a:r>
              <a:rPr lang="en-US" altLang="zh-CN" dirty="0"/>
              <a:t>18</a:t>
            </a:r>
            <a:r>
              <a:rPr lang="zh-CN" altLang="en-US" dirty="0"/>
              <a:t>学时） </a:t>
            </a:r>
            <a:endParaRPr lang="en-US" altLang="zh-CN" dirty="0"/>
          </a:p>
          <a:p>
            <a:pPr lvl="1"/>
            <a:r>
              <a:rPr lang="zh-CN" altLang="zh-CN" dirty="0"/>
              <a:t>第</a:t>
            </a:r>
            <a:r>
              <a:rPr lang="zh-CN" altLang="en-US" dirty="0"/>
              <a:t>八</a:t>
            </a:r>
            <a:r>
              <a:rPr lang="zh-CN" altLang="zh-CN" dirty="0"/>
              <a:t>章</a:t>
            </a:r>
            <a:r>
              <a:rPr lang="en-US" altLang="zh-CN" dirty="0"/>
              <a:t>  	</a:t>
            </a:r>
            <a:r>
              <a:rPr lang="zh-CN" altLang="en-US" dirty="0"/>
              <a:t>学术研究与方法初探（</a:t>
            </a:r>
            <a:r>
              <a:rPr lang="en-US" altLang="zh-CN" dirty="0"/>
              <a:t>2</a:t>
            </a:r>
            <a:r>
              <a:rPr lang="zh-CN" altLang="en-US" dirty="0"/>
              <a:t>学时</a:t>
            </a:r>
            <a:r>
              <a:rPr lang="zh-CN" altLang="en-US" dirty="0">
                <a:solidFill>
                  <a:schemeClr val="accent6"/>
                </a:solidFill>
              </a:rPr>
              <a:t>）</a:t>
            </a:r>
            <a:endParaRPr lang="en-US" altLang="zh-CN" dirty="0">
              <a:solidFill>
                <a:schemeClr val="accent6"/>
              </a:solidFill>
            </a:endParaRPr>
          </a:p>
          <a:p>
            <a:pPr lvl="1"/>
            <a:r>
              <a:rPr lang="zh-CN" altLang="zh-CN" dirty="0"/>
              <a:t>第</a:t>
            </a:r>
            <a:r>
              <a:rPr lang="zh-CN" altLang="en-US" dirty="0"/>
              <a:t>九</a:t>
            </a:r>
            <a:r>
              <a:rPr lang="zh-CN" altLang="zh-CN" dirty="0"/>
              <a:t>章</a:t>
            </a:r>
            <a:r>
              <a:rPr lang="en-US" altLang="zh-CN" dirty="0"/>
              <a:t>  </a:t>
            </a:r>
            <a:r>
              <a:rPr lang="zh-CN" altLang="en-US" dirty="0"/>
              <a:t>大数据前沿研究分析（</a:t>
            </a:r>
            <a:r>
              <a:rPr lang="en-US" altLang="zh-CN" dirty="0"/>
              <a:t>16</a:t>
            </a:r>
            <a:r>
              <a:rPr lang="zh-CN" altLang="en-US" dirty="0"/>
              <a:t>学时）</a:t>
            </a:r>
            <a:endParaRPr lang="en-US" altLang="zh-CN" dirty="0"/>
          </a:p>
        </p:txBody>
      </p:sp>
      <p:sp>
        <p:nvSpPr>
          <p:cNvPr id="4" name="右箭头 3"/>
          <p:cNvSpPr/>
          <p:nvPr/>
        </p:nvSpPr>
        <p:spPr bwMode="auto">
          <a:xfrm>
            <a:off x="6648609" y="1757241"/>
            <a:ext cx="747422" cy="548640"/>
          </a:xfrm>
          <a:prstGeom prst="rightArrow">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600" b="0" i="0" u="none" strike="noStrike" cap="none" normalizeH="0" baseline="0">
              <a:ln>
                <a:noFill/>
              </a:ln>
              <a:solidFill>
                <a:schemeClr val="tx1"/>
              </a:solidFill>
              <a:effectLst/>
              <a:latin typeface="Times New Roman" pitchFamily="18" charset="0"/>
            </a:endParaRPr>
          </a:p>
        </p:txBody>
      </p:sp>
      <p:sp>
        <p:nvSpPr>
          <p:cNvPr id="5" name="流程图: 可选过程 4"/>
          <p:cNvSpPr/>
          <p:nvPr/>
        </p:nvSpPr>
        <p:spPr bwMode="auto">
          <a:xfrm>
            <a:off x="7498080" y="1677728"/>
            <a:ext cx="1478942" cy="914400"/>
          </a:xfrm>
          <a:prstGeom prst="flowChartAlternateProcess">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rPr>
              <a:t>马帅</a:t>
            </a:r>
          </a:p>
        </p:txBody>
      </p:sp>
      <p:sp>
        <p:nvSpPr>
          <p:cNvPr id="6" name="右箭头 5"/>
          <p:cNvSpPr/>
          <p:nvPr/>
        </p:nvSpPr>
        <p:spPr bwMode="auto">
          <a:xfrm>
            <a:off x="6640658" y="3054640"/>
            <a:ext cx="747422" cy="548640"/>
          </a:xfrm>
          <a:prstGeom prst="rightArrow">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600" b="0" i="0" u="none" strike="noStrike" cap="none" normalizeH="0" baseline="0">
              <a:ln>
                <a:noFill/>
              </a:ln>
              <a:solidFill>
                <a:schemeClr val="tx1"/>
              </a:solidFill>
              <a:effectLst/>
              <a:latin typeface="Times New Roman" pitchFamily="18" charset="0"/>
            </a:endParaRPr>
          </a:p>
        </p:txBody>
      </p:sp>
      <p:sp>
        <p:nvSpPr>
          <p:cNvPr id="7" name="流程图: 可选过程 6"/>
          <p:cNvSpPr/>
          <p:nvPr/>
        </p:nvSpPr>
        <p:spPr bwMode="auto">
          <a:xfrm>
            <a:off x="7490129" y="2975127"/>
            <a:ext cx="1470990" cy="914400"/>
          </a:xfrm>
          <a:prstGeom prst="flowChartAlternateProcess">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rPr>
              <a:t>时磊</a:t>
            </a:r>
          </a:p>
        </p:txBody>
      </p:sp>
      <p:sp>
        <p:nvSpPr>
          <p:cNvPr id="8" name="右箭头 7"/>
          <p:cNvSpPr/>
          <p:nvPr/>
        </p:nvSpPr>
        <p:spPr bwMode="auto">
          <a:xfrm>
            <a:off x="6618129" y="4517670"/>
            <a:ext cx="747422" cy="548640"/>
          </a:xfrm>
          <a:prstGeom prst="rightArrow">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600" b="0" i="0" u="none" strike="noStrike" cap="none" normalizeH="0" baseline="0">
              <a:ln>
                <a:noFill/>
              </a:ln>
              <a:solidFill>
                <a:schemeClr val="tx1"/>
              </a:solidFill>
              <a:effectLst/>
              <a:latin typeface="Times New Roman" pitchFamily="18" charset="0"/>
            </a:endParaRPr>
          </a:p>
        </p:txBody>
      </p:sp>
      <p:sp>
        <p:nvSpPr>
          <p:cNvPr id="9" name="流程图: 可选过程 8"/>
          <p:cNvSpPr/>
          <p:nvPr/>
        </p:nvSpPr>
        <p:spPr bwMode="auto">
          <a:xfrm>
            <a:off x="7467600" y="4438157"/>
            <a:ext cx="1478942" cy="571167"/>
          </a:xfrm>
          <a:prstGeom prst="flowChartAlternateProcess">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rPr>
              <a:t>马帅</a:t>
            </a:r>
          </a:p>
        </p:txBody>
      </p:sp>
      <p:sp>
        <p:nvSpPr>
          <p:cNvPr id="10" name="右箭头 9"/>
          <p:cNvSpPr/>
          <p:nvPr/>
        </p:nvSpPr>
        <p:spPr bwMode="auto">
          <a:xfrm>
            <a:off x="6595607" y="5147130"/>
            <a:ext cx="747422" cy="548640"/>
          </a:xfrm>
          <a:prstGeom prst="rightArrow">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600" b="0" i="0" u="none" strike="noStrike" cap="none" normalizeH="0" baseline="0">
              <a:ln>
                <a:noFill/>
              </a:ln>
              <a:solidFill>
                <a:schemeClr val="tx1"/>
              </a:solidFill>
              <a:effectLst/>
              <a:latin typeface="Times New Roman" pitchFamily="18" charset="0"/>
            </a:endParaRPr>
          </a:p>
        </p:txBody>
      </p:sp>
      <p:sp>
        <p:nvSpPr>
          <p:cNvPr id="11" name="流程图: 可选过程 10"/>
          <p:cNvSpPr/>
          <p:nvPr/>
        </p:nvSpPr>
        <p:spPr bwMode="auto">
          <a:xfrm>
            <a:off x="7445078" y="5107372"/>
            <a:ext cx="1478942" cy="571167"/>
          </a:xfrm>
          <a:prstGeom prst="flowChartAlternateProcess">
            <a:avLst/>
          </a:prstGeom>
          <a:gradFill rotWithShape="1">
            <a:gsLst>
              <a:gs pos="0">
                <a:srgbClr val="FFEFD1"/>
              </a:gs>
              <a:gs pos="64999">
                <a:srgbClr val="F0EBD5"/>
              </a:gs>
              <a:gs pos="100000">
                <a:srgbClr val="D1C39F"/>
              </a:gs>
            </a:gsLst>
            <a:lin ang="0" scaled="0"/>
          </a:gradFill>
          <a:ln w="9525" cap="flat" cmpd="sng" algn="ctr">
            <a:noFill/>
            <a:prstDash val="solid"/>
            <a:round/>
            <a:headEnd type="none" w="med" len="med"/>
            <a:tailEnd type="none" w="med" len="med"/>
          </a:ln>
          <a:effectLst>
            <a:outerShdw dist="74053" dir="7257825" algn="ctr" rotWithShape="0">
              <a:schemeClr val="bg2">
                <a:alpha val="50000"/>
              </a:schemeClr>
            </a:outerShdw>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chemeClr val="tx1"/>
                </a:solidFill>
                <a:effectLst/>
                <a:latin typeface="Times New Roman" pitchFamily="18" charset="0"/>
              </a:rPr>
              <a:t>同学们</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a:solidFill>
                  <a:srgbClr val="000099"/>
                </a:solidFill>
                <a:latin typeface="Arial Unicode MS" pitchFamily="34" charset="-122"/>
                <a:ea typeface="黑体" pitchFamily="49" charset="-122"/>
                <a:sym typeface="黑体" panose="02010609060101010101" pitchFamily="49" charset="-122"/>
              </a:rPr>
              <a:t>考核方式</a:t>
            </a:r>
          </a:p>
        </p:txBody>
      </p:sp>
      <p:sp>
        <p:nvSpPr>
          <p:cNvPr id="3" name="内容占位符 2"/>
          <p:cNvSpPr>
            <a:spLocks noGrp="1"/>
          </p:cNvSpPr>
          <p:nvPr>
            <p:ph idx="1"/>
          </p:nvPr>
        </p:nvSpPr>
        <p:spPr/>
        <p:txBody>
          <a:bodyPr/>
          <a:lstStyle/>
          <a:p>
            <a:r>
              <a:rPr lang="zh-CN" altLang="en-US" dirty="0"/>
              <a:t>大数据前沿研究分析（</a:t>
            </a:r>
            <a:r>
              <a:rPr lang="en-US" altLang="zh-CN" dirty="0"/>
              <a:t>16</a:t>
            </a:r>
            <a:r>
              <a:rPr lang="zh-CN" altLang="en-US" dirty="0"/>
              <a:t>学时）</a:t>
            </a:r>
            <a:endParaRPr lang="en-US" altLang="zh-CN" dirty="0"/>
          </a:p>
          <a:p>
            <a:pPr lvl="1"/>
            <a:r>
              <a:rPr lang="zh-CN" altLang="en-US" dirty="0"/>
              <a:t>以组为单位</a:t>
            </a:r>
            <a:r>
              <a:rPr lang="zh-CN" altLang="en-US" dirty="0" smtClean="0"/>
              <a:t>（</a:t>
            </a:r>
            <a:r>
              <a:rPr lang="en-US" altLang="zh-CN" dirty="0" smtClean="0"/>
              <a:t>&gt;=3</a:t>
            </a:r>
            <a:r>
              <a:rPr lang="zh-CN" altLang="en-US" dirty="0"/>
              <a:t>人）</a:t>
            </a:r>
            <a:endParaRPr lang="en-US" altLang="zh-CN" dirty="0"/>
          </a:p>
          <a:p>
            <a:pPr lvl="1"/>
            <a:r>
              <a:rPr lang="zh-CN" altLang="en-US" dirty="0"/>
              <a:t>合作选取一个</a:t>
            </a:r>
            <a:r>
              <a:rPr lang="en-US" altLang="zh-CN" dirty="0"/>
              <a:t>topic</a:t>
            </a:r>
            <a:r>
              <a:rPr lang="zh-CN" altLang="en-US" dirty="0"/>
              <a:t>，做一个</a:t>
            </a:r>
            <a:r>
              <a:rPr lang="en-US" altLang="zh-CN" dirty="0"/>
              <a:t>survey</a:t>
            </a:r>
            <a:r>
              <a:rPr lang="zh-CN" altLang="en-US" dirty="0"/>
              <a:t>性质的小论文和</a:t>
            </a:r>
            <a:r>
              <a:rPr lang="en-US" altLang="zh-CN" dirty="0"/>
              <a:t>presentation</a:t>
            </a:r>
            <a:r>
              <a:rPr lang="zh-CN" altLang="en-US" dirty="0"/>
              <a:t>。</a:t>
            </a:r>
            <a:endParaRPr lang="en-US" altLang="zh-CN" dirty="0"/>
          </a:p>
          <a:p>
            <a:pPr lvl="1"/>
            <a:r>
              <a:rPr lang="zh-CN" altLang="en-US" dirty="0"/>
              <a:t>根据报告和小论文的</a:t>
            </a:r>
            <a:r>
              <a:rPr lang="zh-CN" altLang="en-US" dirty="0" smtClean="0"/>
              <a:t>情况</a:t>
            </a:r>
            <a:endParaRPr lang="en-US" altLang="zh-CN" dirty="0" smtClean="0"/>
          </a:p>
          <a:p>
            <a:pPr lvl="1"/>
            <a:r>
              <a:rPr lang="en-US" altLang="zh-CN" dirty="0" smtClean="0"/>
              <a:t>20</a:t>
            </a:r>
            <a:r>
              <a:rPr lang="zh-CN" altLang="en-US" dirty="0" smtClean="0"/>
              <a:t>分钟</a:t>
            </a:r>
            <a:endParaRPr lang="en-US" altLang="zh-CN" dirty="0"/>
          </a:p>
          <a:p>
            <a:r>
              <a:rPr lang="en-US" altLang="zh-CN" dirty="0"/>
              <a:t>1500</a:t>
            </a:r>
            <a:r>
              <a:rPr lang="zh-CN" altLang="en-US" dirty="0" smtClean="0"/>
              <a:t>字的小论文</a:t>
            </a:r>
            <a:r>
              <a:rPr lang="en-US" altLang="zh-CN" dirty="0" smtClean="0"/>
              <a:t>,</a:t>
            </a:r>
            <a:r>
              <a:rPr lang="zh-CN" altLang="en-US" dirty="0" smtClean="0"/>
              <a:t>包括课程</a:t>
            </a:r>
            <a:r>
              <a:rPr lang="zh-CN" altLang="en-US" dirty="0"/>
              <a:t>的感受和建议</a:t>
            </a:r>
            <a:endParaRPr lang="en-US" altLang="zh-CN" dirty="0"/>
          </a:p>
          <a:p>
            <a:endParaRPr lang="en-US" altLang="zh-CN" dirty="0"/>
          </a:p>
          <a:p>
            <a:pPr lvl="1"/>
            <a:endParaRPr lang="zh-CN" altLang="en-US"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3</a:t>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大数据类别</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50085</TotalTime>
  <Words>1847</Words>
  <Application>Microsoft Office PowerPoint</Application>
  <PresentationFormat>全屏显示(4:3)</PresentationFormat>
  <Paragraphs>242</Paragraphs>
  <Slides>29</Slides>
  <Notes>5</Notes>
  <HiddenSlides>0</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默认设计模板</vt:lpstr>
      <vt:lpstr>幻灯片 1</vt:lpstr>
      <vt:lpstr>北航大数据科学与工程国际联合研究中心</vt:lpstr>
      <vt:lpstr>国家重点基础研究发展计划</vt:lpstr>
      <vt:lpstr>北京市大数据科学与脑机智能创新中心</vt:lpstr>
      <vt:lpstr>研究方向与机构设置</vt:lpstr>
      <vt:lpstr>幻灯片 6</vt:lpstr>
      <vt:lpstr> 大数据(维基百科)</vt:lpstr>
      <vt:lpstr>“大数据”特征 – 4V</vt:lpstr>
      <vt:lpstr>大数据类别</vt:lpstr>
      <vt:lpstr>“大数据”溯源 </vt:lpstr>
      <vt:lpstr>“大数据”溯源</vt:lpstr>
      <vt:lpstr>“大数据”溯源</vt:lpstr>
      <vt:lpstr>幻灯片 13</vt:lpstr>
      <vt:lpstr>幻灯片 14</vt:lpstr>
      <vt:lpstr>大数据的研究与应用1：IBM Watson</vt:lpstr>
      <vt:lpstr>大数据的研究与应用1： IBM Watson</vt:lpstr>
      <vt:lpstr>幻灯片 17</vt:lpstr>
      <vt:lpstr>大数据的研究与应用： Google AlphaGo</vt:lpstr>
      <vt:lpstr>大数据的研究与应用： Google AlphaGo</vt:lpstr>
      <vt:lpstr>幻灯片 20</vt:lpstr>
      <vt:lpstr>幻灯片 21</vt:lpstr>
      <vt:lpstr>幻灯片 22</vt:lpstr>
      <vt:lpstr>挑战：隐私保护</vt:lpstr>
      <vt:lpstr>挑战：隐私保护</vt:lpstr>
      <vt:lpstr>幻灯片 25</vt:lpstr>
      <vt:lpstr>课程的性质、目的和任务</vt:lpstr>
      <vt:lpstr>课时分配（2学分/32学时）</vt:lpstr>
      <vt:lpstr>考核方式</vt:lpstr>
      <vt:lpstr>幻灯片 29</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shuai.ma@gmail.com</cp:lastModifiedBy>
  <cp:revision>4867</cp:revision>
  <dcterms:created xsi:type="dcterms:W3CDTF">2010-07-14T15:56:11Z</dcterms:created>
  <dcterms:modified xsi:type="dcterms:W3CDTF">2020-12-09T07:19:00Z</dcterms:modified>
</cp:coreProperties>
</file>